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1"/>
  </p:notesMasterIdLst>
  <p:sldIdLst>
    <p:sldId id="256" r:id="rId2"/>
    <p:sldId id="441" r:id="rId3"/>
    <p:sldId id="444" r:id="rId4"/>
    <p:sldId id="445" r:id="rId5"/>
    <p:sldId id="442" r:id="rId6"/>
    <p:sldId id="446" r:id="rId7"/>
    <p:sldId id="447" r:id="rId8"/>
    <p:sldId id="448" r:id="rId9"/>
    <p:sldId id="295" r:id="rId10"/>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FFD03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סגנון ביניים 4 - הדגשה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סגנון בהיר 3 - הדגשה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5758FB7-9AC5-4552-8A53-C91805E547FA}" styleName="סגנון ערכת נושא 1 - הדגשה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4" d="100"/>
          <a:sy n="104" d="100"/>
        </p:scale>
        <p:origin x="182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ניר ים" userId="45644980-cf09-43cc-b684-cc00d60af7be" providerId="ADAL" clId="{E468FBFF-1ECA-4472-90D7-F838DE99696A}"/>
    <pc:docChg chg="modSld">
      <pc:chgData name="ניר ים" userId="45644980-cf09-43cc-b684-cc00d60af7be" providerId="ADAL" clId="{E468FBFF-1ECA-4472-90D7-F838DE99696A}" dt="2021-11-22T08:15:28.365" v="32" actId="948"/>
      <pc:docMkLst>
        <pc:docMk/>
      </pc:docMkLst>
      <pc:sldChg chg="modSp mod">
        <pc:chgData name="ניר ים" userId="45644980-cf09-43cc-b684-cc00d60af7be" providerId="ADAL" clId="{E468FBFF-1ECA-4472-90D7-F838DE99696A}" dt="2021-11-22T08:11:46.809" v="25" actId="948"/>
        <pc:sldMkLst>
          <pc:docMk/>
          <pc:sldMk cId="4053359374" sldId="441"/>
        </pc:sldMkLst>
        <pc:spChg chg="mod">
          <ac:chgData name="ניר ים" userId="45644980-cf09-43cc-b684-cc00d60af7be" providerId="ADAL" clId="{E468FBFF-1ECA-4472-90D7-F838DE99696A}" dt="2021-11-22T08:11:46.809" v="25" actId="948"/>
          <ac:spMkLst>
            <pc:docMk/>
            <pc:sldMk cId="4053359374" sldId="441"/>
            <ac:spMk id="3" creationId="{00000000-0000-0000-0000-000000000000}"/>
          </ac:spMkLst>
        </pc:spChg>
      </pc:sldChg>
      <pc:sldChg chg="modSp mod">
        <pc:chgData name="ניר ים" userId="45644980-cf09-43cc-b684-cc00d60af7be" providerId="ADAL" clId="{E468FBFF-1ECA-4472-90D7-F838DE99696A}" dt="2021-11-22T08:12:33.263" v="28" actId="948"/>
        <pc:sldMkLst>
          <pc:docMk/>
          <pc:sldMk cId="479018204" sldId="442"/>
        </pc:sldMkLst>
        <pc:spChg chg="mod">
          <ac:chgData name="ניר ים" userId="45644980-cf09-43cc-b684-cc00d60af7be" providerId="ADAL" clId="{E468FBFF-1ECA-4472-90D7-F838DE99696A}" dt="2021-11-22T08:12:33.263" v="28" actId="948"/>
          <ac:spMkLst>
            <pc:docMk/>
            <pc:sldMk cId="479018204" sldId="442"/>
            <ac:spMk id="3" creationId="{00000000-0000-0000-0000-000000000000}"/>
          </ac:spMkLst>
        </pc:spChg>
      </pc:sldChg>
      <pc:sldChg chg="modSp mod">
        <pc:chgData name="ניר ים" userId="45644980-cf09-43cc-b684-cc00d60af7be" providerId="ADAL" clId="{E468FBFF-1ECA-4472-90D7-F838DE99696A}" dt="2021-11-22T08:12:06.604" v="26" actId="948"/>
        <pc:sldMkLst>
          <pc:docMk/>
          <pc:sldMk cId="562974143" sldId="444"/>
        </pc:sldMkLst>
        <pc:spChg chg="mod">
          <ac:chgData name="ניר ים" userId="45644980-cf09-43cc-b684-cc00d60af7be" providerId="ADAL" clId="{E468FBFF-1ECA-4472-90D7-F838DE99696A}" dt="2021-11-22T08:12:06.604" v="26" actId="948"/>
          <ac:spMkLst>
            <pc:docMk/>
            <pc:sldMk cId="562974143" sldId="444"/>
            <ac:spMk id="3" creationId="{00000000-0000-0000-0000-000000000000}"/>
          </ac:spMkLst>
        </pc:spChg>
      </pc:sldChg>
      <pc:sldChg chg="modSp mod">
        <pc:chgData name="ניר ים" userId="45644980-cf09-43cc-b684-cc00d60af7be" providerId="ADAL" clId="{E468FBFF-1ECA-4472-90D7-F838DE99696A}" dt="2021-11-22T08:12:20.291" v="27" actId="948"/>
        <pc:sldMkLst>
          <pc:docMk/>
          <pc:sldMk cId="2229236764" sldId="445"/>
        </pc:sldMkLst>
        <pc:spChg chg="mod">
          <ac:chgData name="ניר ים" userId="45644980-cf09-43cc-b684-cc00d60af7be" providerId="ADAL" clId="{E468FBFF-1ECA-4472-90D7-F838DE99696A}" dt="2021-11-22T08:12:20.291" v="27" actId="948"/>
          <ac:spMkLst>
            <pc:docMk/>
            <pc:sldMk cId="2229236764" sldId="445"/>
            <ac:spMk id="3" creationId="{00000000-0000-0000-0000-000000000000}"/>
          </ac:spMkLst>
        </pc:spChg>
      </pc:sldChg>
      <pc:sldChg chg="modSp mod">
        <pc:chgData name="ניר ים" userId="45644980-cf09-43cc-b684-cc00d60af7be" providerId="ADAL" clId="{E468FBFF-1ECA-4472-90D7-F838DE99696A}" dt="2021-11-22T08:12:47.650" v="29" actId="948"/>
        <pc:sldMkLst>
          <pc:docMk/>
          <pc:sldMk cId="3613173870" sldId="446"/>
        </pc:sldMkLst>
        <pc:spChg chg="mod">
          <ac:chgData name="ניר ים" userId="45644980-cf09-43cc-b684-cc00d60af7be" providerId="ADAL" clId="{E468FBFF-1ECA-4472-90D7-F838DE99696A}" dt="2021-11-22T08:12:47.650" v="29" actId="948"/>
          <ac:spMkLst>
            <pc:docMk/>
            <pc:sldMk cId="3613173870" sldId="446"/>
            <ac:spMk id="3" creationId="{00000000-0000-0000-0000-000000000000}"/>
          </ac:spMkLst>
        </pc:spChg>
      </pc:sldChg>
      <pc:sldChg chg="modSp mod">
        <pc:chgData name="ניר ים" userId="45644980-cf09-43cc-b684-cc00d60af7be" providerId="ADAL" clId="{E468FBFF-1ECA-4472-90D7-F838DE99696A}" dt="2021-11-22T08:13:05.154" v="30" actId="948"/>
        <pc:sldMkLst>
          <pc:docMk/>
          <pc:sldMk cId="3334005253" sldId="447"/>
        </pc:sldMkLst>
        <pc:spChg chg="mod">
          <ac:chgData name="ניר ים" userId="45644980-cf09-43cc-b684-cc00d60af7be" providerId="ADAL" clId="{E468FBFF-1ECA-4472-90D7-F838DE99696A}" dt="2021-11-22T08:13:05.154" v="30" actId="948"/>
          <ac:spMkLst>
            <pc:docMk/>
            <pc:sldMk cId="3334005253" sldId="447"/>
            <ac:spMk id="3" creationId="{00000000-0000-0000-0000-000000000000}"/>
          </ac:spMkLst>
        </pc:spChg>
      </pc:sldChg>
      <pc:sldChg chg="modSp mod">
        <pc:chgData name="ניר ים" userId="45644980-cf09-43cc-b684-cc00d60af7be" providerId="ADAL" clId="{E468FBFF-1ECA-4472-90D7-F838DE99696A}" dt="2021-11-22T08:15:28.365" v="32" actId="948"/>
        <pc:sldMkLst>
          <pc:docMk/>
          <pc:sldMk cId="1026322065" sldId="448"/>
        </pc:sldMkLst>
        <pc:spChg chg="mod">
          <ac:chgData name="ניר ים" userId="45644980-cf09-43cc-b684-cc00d60af7be" providerId="ADAL" clId="{E468FBFF-1ECA-4472-90D7-F838DE99696A}" dt="2021-11-22T08:15:28.365" v="32" actId="948"/>
          <ac:spMkLst>
            <pc:docMk/>
            <pc:sldMk cId="1026322065" sldId="44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7" y="0"/>
            <a:ext cx="2945659" cy="496332"/>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75" y="0"/>
            <a:ext cx="2945659" cy="496332"/>
          </a:xfrm>
          <a:prstGeom prst="rect">
            <a:avLst/>
          </a:prstGeom>
        </p:spPr>
        <p:txBody>
          <a:bodyPr vert="horz" lIns="91440" tIns="45720" rIns="91440" bIns="45720" rtlCol="1"/>
          <a:lstStyle>
            <a:lvl1pPr algn="l">
              <a:defRPr sz="1200"/>
            </a:lvl1pPr>
          </a:lstStyle>
          <a:p>
            <a:fld id="{A9A09C27-F167-48CC-A4CC-4059822F9B36}" type="datetimeFigureOut">
              <a:rPr lang="he-IL" smtClean="0"/>
              <a:pPr/>
              <a:t>י"ח/כסלו/תשפ"ב</a:t>
            </a:fld>
            <a:endParaRPr lang="he-IL"/>
          </a:p>
        </p:txBody>
      </p:sp>
      <p:sp>
        <p:nvSpPr>
          <p:cNvPr id="4" name="מציין מיקום של תמונת שקופית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79768" y="4715154"/>
            <a:ext cx="5438140" cy="4466987"/>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52017" y="9428584"/>
            <a:ext cx="2945659" cy="496332"/>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75" y="9428584"/>
            <a:ext cx="2945659" cy="496332"/>
          </a:xfrm>
          <a:prstGeom prst="rect">
            <a:avLst/>
          </a:prstGeom>
        </p:spPr>
        <p:txBody>
          <a:bodyPr vert="horz" lIns="91440" tIns="45720" rIns="91440" bIns="45720" rtlCol="1" anchor="b"/>
          <a:lstStyle>
            <a:lvl1pPr algn="l">
              <a:defRPr sz="1200"/>
            </a:lvl1pPr>
          </a:lstStyle>
          <a:p>
            <a:fld id="{5EB0207B-0C3B-4849-9B3A-42A21851ED75}" type="slidenum">
              <a:rPr lang="he-IL" smtClean="0"/>
              <a:pPr/>
              <a:t>‹#›</a:t>
            </a:fld>
            <a:endParaRPr lang="he-IL"/>
          </a:p>
        </p:txBody>
      </p:sp>
    </p:spTree>
    <p:extLst>
      <p:ext uri="{BB962C8B-B14F-4D97-AF65-F5344CB8AC3E}">
        <p14:creationId xmlns:p14="http://schemas.microsoft.com/office/powerpoint/2010/main" val="317464526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7893A07F-AA74-4138-9B0A-9FD81DC2422C}" type="datetime8">
              <a:rPr lang="he-IL" smtClean="0"/>
              <a:pPr/>
              <a:t>22 נובמבר 21</a:t>
            </a:fld>
            <a:endParaRPr lang="he-IL"/>
          </a:p>
        </p:txBody>
      </p:sp>
      <p:sp>
        <p:nvSpPr>
          <p:cNvPr id="5" name="מציין מיקום של כותרת תחתונה 4"/>
          <p:cNvSpPr>
            <a:spLocks noGrp="1"/>
          </p:cNvSpPr>
          <p:nvPr>
            <p:ph type="ftr" sz="quarter" idx="11"/>
          </p:nvPr>
        </p:nvSpPr>
        <p:spPr/>
        <p:txBody>
          <a:bodyPr/>
          <a:lstStyle/>
          <a:p>
            <a:r>
              <a:rPr lang="he-IL"/>
              <a:t>החברה הכלכלית לפיתוח אשכול </a:t>
            </a:r>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E3CD9879-DA2B-4A83-AC76-A235E8369D8F}" type="datetime8">
              <a:rPr lang="he-IL" smtClean="0"/>
              <a:pPr/>
              <a:t>22 נובמבר 21</a:t>
            </a:fld>
            <a:endParaRPr lang="he-IL"/>
          </a:p>
        </p:txBody>
      </p:sp>
      <p:sp>
        <p:nvSpPr>
          <p:cNvPr id="5" name="מציין מיקום של כותרת תחתונה 4"/>
          <p:cNvSpPr>
            <a:spLocks noGrp="1"/>
          </p:cNvSpPr>
          <p:nvPr>
            <p:ph type="ftr" sz="quarter" idx="11"/>
          </p:nvPr>
        </p:nvSpPr>
        <p:spPr/>
        <p:txBody>
          <a:bodyPr/>
          <a:lstStyle/>
          <a:p>
            <a:r>
              <a:rPr lang="he-IL"/>
              <a:t>החברה הכלכלית לפיתוח אשכול </a:t>
            </a:r>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771D4FCE-35FE-41A3-ACE5-8580A3BC810A}" type="datetime8">
              <a:rPr lang="he-IL" smtClean="0"/>
              <a:pPr/>
              <a:t>22 נובמבר 21</a:t>
            </a:fld>
            <a:endParaRPr lang="he-IL"/>
          </a:p>
        </p:txBody>
      </p:sp>
      <p:sp>
        <p:nvSpPr>
          <p:cNvPr id="5" name="מציין מיקום של כותרת תחתונה 4"/>
          <p:cNvSpPr>
            <a:spLocks noGrp="1"/>
          </p:cNvSpPr>
          <p:nvPr>
            <p:ph type="ftr" sz="quarter" idx="11"/>
          </p:nvPr>
        </p:nvSpPr>
        <p:spPr/>
        <p:txBody>
          <a:bodyPr/>
          <a:lstStyle/>
          <a:p>
            <a:r>
              <a:rPr lang="he-IL"/>
              <a:t>החברה הכלכלית לפיתוח אשכול </a:t>
            </a:r>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92073C37-D892-4301-BCCE-23DE4C3F0EBE}" type="datetime8">
              <a:rPr lang="he-IL" smtClean="0"/>
              <a:pPr/>
              <a:t>22 נובמבר 21</a:t>
            </a:fld>
            <a:endParaRPr lang="he-IL"/>
          </a:p>
        </p:txBody>
      </p:sp>
      <p:sp>
        <p:nvSpPr>
          <p:cNvPr id="5" name="מציין מיקום של כותרת תחתונה 4"/>
          <p:cNvSpPr>
            <a:spLocks noGrp="1"/>
          </p:cNvSpPr>
          <p:nvPr>
            <p:ph type="ftr" sz="quarter" idx="11"/>
          </p:nvPr>
        </p:nvSpPr>
        <p:spPr/>
        <p:txBody>
          <a:bodyPr/>
          <a:lstStyle/>
          <a:p>
            <a:r>
              <a:rPr lang="he-IL"/>
              <a:t>החברה הכלכלית לפיתוח אשכול </a:t>
            </a:r>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617C7EC5-DA19-4CD0-856E-614782591CB6}" type="datetime8">
              <a:rPr lang="he-IL" smtClean="0"/>
              <a:pPr/>
              <a:t>22 נובמבר 21</a:t>
            </a:fld>
            <a:endParaRPr lang="he-IL"/>
          </a:p>
        </p:txBody>
      </p:sp>
      <p:sp>
        <p:nvSpPr>
          <p:cNvPr id="5" name="מציין מיקום של כותרת תחתונה 4"/>
          <p:cNvSpPr>
            <a:spLocks noGrp="1"/>
          </p:cNvSpPr>
          <p:nvPr>
            <p:ph type="ftr" sz="quarter" idx="11"/>
          </p:nvPr>
        </p:nvSpPr>
        <p:spPr/>
        <p:txBody>
          <a:bodyPr/>
          <a:lstStyle/>
          <a:p>
            <a:r>
              <a:rPr lang="he-IL"/>
              <a:t>החברה הכלכלית לפיתוח אשכול </a:t>
            </a:r>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BB3BEB60-9EC7-46D2-9EE4-D94AF78B2850}" type="datetime8">
              <a:rPr lang="he-IL" smtClean="0"/>
              <a:pPr/>
              <a:t>22 נובמבר 21</a:t>
            </a:fld>
            <a:endParaRPr lang="he-IL"/>
          </a:p>
        </p:txBody>
      </p:sp>
      <p:sp>
        <p:nvSpPr>
          <p:cNvPr id="6" name="מציין מיקום של כותרת תחתונה 5"/>
          <p:cNvSpPr>
            <a:spLocks noGrp="1"/>
          </p:cNvSpPr>
          <p:nvPr>
            <p:ph type="ftr" sz="quarter" idx="11"/>
          </p:nvPr>
        </p:nvSpPr>
        <p:spPr/>
        <p:txBody>
          <a:bodyPr/>
          <a:lstStyle/>
          <a:p>
            <a:r>
              <a:rPr lang="he-IL"/>
              <a:t>החברה הכלכלית לפיתוח אשכול </a:t>
            </a:r>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2FF48A9F-C94B-473A-86E3-AA1714D82D99}" type="datetime8">
              <a:rPr lang="he-IL" smtClean="0"/>
              <a:pPr/>
              <a:t>22 נובמבר 21</a:t>
            </a:fld>
            <a:endParaRPr lang="he-IL"/>
          </a:p>
        </p:txBody>
      </p:sp>
      <p:sp>
        <p:nvSpPr>
          <p:cNvPr id="8" name="מציין מיקום של כותרת תחתונה 7"/>
          <p:cNvSpPr>
            <a:spLocks noGrp="1"/>
          </p:cNvSpPr>
          <p:nvPr>
            <p:ph type="ftr" sz="quarter" idx="11"/>
          </p:nvPr>
        </p:nvSpPr>
        <p:spPr/>
        <p:txBody>
          <a:bodyPr/>
          <a:lstStyle/>
          <a:p>
            <a:r>
              <a:rPr lang="he-IL"/>
              <a:t>החברה הכלכלית לפיתוח אשכול </a:t>
            </a:r>
          </a:p>
        </p:txBody>
      </p:sp>
      <p:sp>
        <p:nvSpPr>
          <p:cNvPr id="9" name="מציין מיקום של מספר שקופית 8"/>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4923911D-503D-49A4-BF65-F91EBF03B1CE}" type="datetime8">
              <a:rPr lang="he-IL" smtClean="0"/>
              <a:pPr/>
              <a:t>22 נובמבר 21</a:t>
            </a:fld>
            <a:endParaRPr lang="he-IL"/>
          </a:p>
        </p:txBody>
      </p:sp>
      <p:sp>
        <p:nvSpPr>
          <p:cNvPr id="4" name="מציין מיקום של כותרת תחתונה 3"/>
          <p:cNvSpPr>
            <a:spLocks noGrp="1"/>
          </p:cNvSpPr>
          <p:nvPr>
            <p:ph type="ftr" sz="quarter" idx="11"/>
          </p:nvPr>
        </p:nvSpPr>
        <p:spPr/>
        <p:txBody>
          <a:bodyPr/>
          <a:lstStyle/>
          <a:p>
            <a:r>
              <a:rPr lang="he-IL"/>
              <a:t>החברה הכלכלית לפיתוח אשכול </a:t>
            </a:r>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67CAB43B-57F2-4E10-B4A3-27CA4872AC33}" type="datetime8">
              <a:rPr lang="he-IL" smtClean="0"/>
              <a:pPr/>
              <a:t>22 נובמבר 21</a:t>
            </a:fld>
            <a:endParaRPr lang="he-IL"/>
          </a:p>
        </p:txBody>
      </p:sp>
      <p:sp>
        <p:nvSpPr>
          <p:cNvPr id="3" name="מציין מיקום של כותרת תחתונה 2"/>
          <p:cNvSpPr>
            <a:spLocks noGrp="1"/>
          </p:cNvSpPr>
          <p:nvPr>
            <p:ph type="ftr" sz="quarter" idx="11"/>
          </p:nvPr>
        </p:nvSpPr>
        <p:spPr/>
        <p:txBody>
          <a:bodyPr/>
          <a:lstStyle/>
          <a:p>
            <a:r>
              <a:rPr lang="he-IL"/>
              <a:t>החברה הכלכלית לפיתוח אשכול </a:t>
            </a:r>
          </a:p>
        </p:txBody>
      </p:sp>
      <p:sp>
        <p:nvSpPr>
          <p:cNvPr id="4" name="מציין מיקום של מספר שקופית 3"/>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7A4D732-A365-4A10-8B2B-0E96898FDB7D}" type="datetime8">
              <a:rPr lang="he-IL" smtClean="0"/>
              <a:pPr/>
              <a:t>22 נובמבר 21</a:t>
            </a:fld>
            <a:endParaRPr lang="he-IL"/>
          </a:p>
        </p:txBody>
      </p:sp>
      <p:sp>
        <p:nvSpPr>
          <p:cNvPr id="6" name="מציין מיקום של כותרת תחתונה 5"/>
          <p:cNvSpPr>
            <a:spLocks noGrp="1"/>
          </p:cNvSpPr>
          <p:nvPr>
            <p:ph type="ftr" sz="quarter" idx="11"/>
          </p:nvPr>
        </p:nvSpPr>
        <p:spPr/>
        <p:txBody>
          <a:bodyPr/>
          <a:lstStyle/>
          <a:p>
            <a:r>
              <a:rPr lang="he-IL"/>
              <a:t>החברה הכלכלית לפיתוח אשכול </a:t>
            </a:r>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ציור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53082D5-2582-4A0C-837A-F8F2E2F7C2C6}" type="datetime8">
              <a:rPr lang="he-IL" smtClean="0"/>
              <a:pPr/>
              <a:t>22 נובמבר 21</a:t>
            </a:fld>
            <a:endParaRPr lang="he-IL"/>
          </a:p>
        </p:txBody>
      </p:sp>
      <p:sp>
        <p:nvSpPr>
          <p:cNvPr id="6" name="מציין מיקום של כותרת תחתונה 5"/>
          <p:cNvSpPr>
            <a:spLocks noGrp="1"/>
          </p:cNvSpPr>
          <p:nvPr>
            <p:ph type="ftr" sz="quarter" idx="11"/>
          </p:nvPr>
        </p:nvSpPr>
        <p:spPr/>
        <p:txBody>
          <a:bodyPr/>
          <a:lstStyle/>
          <a:p>
            <a:r>
              <a:rPr lang="he-IL"/>
              <a:t>החברה הכלכלית לפיתוח אשכול </a:t>
            </a:r>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CE29791-BCC3-4F80-B05C-5290E0011136}" type="datetime8">
              <a:rPr lang="he-IL" smtClean="0"/>
              <a:pPr/>
              <a:t>22 נובמבר 21</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he-IL"/>
              <a:t>החברה הכלכלית לפיתוח אשכול </a:t>
            </a:r>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AF22AC9-109E-4E4D-92F9-530E51D9A3A2}"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il/he/departments/guides/maintenance_of_cleanliness_fund"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597150"/>
            <a:ext cx="9144000" cy="427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כותרת 1"/>
          <p:cNvSpPr>
            <a:spLocks noGrp="1"/>
          </p:cNvSpPr>
          <p:nvPr>
            <p:ph type="ctrTitle"/>
          </p:nvPr>
        </p:nvSpPr>
        <p:spPr>
          <a:xfrm>
            <a:off x="1285852" y="44624"/>
            <a:ext cx="7715304" cy="1470025"/>
          </a:xfrm>
        </p:spPr>
        <p:txBody>
          <a:bodyPr>
            <a:normAutofit fontScale="90000"/>
          </a:bodyPr>
          <a:lstStyle/>
          <a:p>
            <a:r>
              <a:rPr lang="he-IL" sz="4800" b="1" dirty="0">
                <a:solidFill>
                  <a:srgbClr val="0070C0"/>
                </a:solidFill>
              </a:rPr>
              <a:t>פרויקט הקמת מתקן טיפול בפסולת בדיה  </a:t>
            </a:r>
          </a:p>
        </p:txBody>
      </p:sp>
      <p:sp>
        <p:nvSpPr>
          <p:cNvPr id="3" name="כותרת משנה 2"/>
          <p:cNvSpPr>
            <a:spLocks noGrp="1"/>
          </p:cNvSpPr>
          <p:nvPr>
            <p:ph type="subTitle" idx="1"/>
          </p:nvPr>
        </p:nvSpPr>
        <p:spPr>
          <a:xfrm>
            <a:off x="2664296" y="2060848"/>
            <a:ext cx="6228184" cy="1752600"/>
          </a:xfrm>
        </p:spPr>
        <p:txBody>
          <a:bodyPr>
            <a:normAutofit/>
          </a:bodyPr>
          <a:lstStyle/>
          <a:p>
            <a:r>
              <a:rPr lang="he-IL" sz="2800" b="1" dirty="0">
                <a:solidFill>
                  <a:srgbClr val="0070C0"/>
                </a:solidFill>
                <a:latin typeface="+mj-lt"/>
                <a:ea typeface="+mj-ea"/>
                <a:cs typeface="+mj-cs"/>
              </a:rPr>
              <a:t>כתב התחייבות</a:t>
            </a:r>
          </a:p>
          <a:p>
            <a:r>
              <a:rPr lang="he-IL" sz="2800" b="1" dirty="0">
                <a:solidFill>
                  <a:srgbClr val="0070C0"/>
                </a:solidFill>
                <a:latin typeface="+mj-lt"/>
                <a:ea typeface="+mj-ea"/>
                <a:cs typeface="+mj-cs"/>
              </a:rPr>
              <a:t>המועצה - הקרן לניקיון </a:t>
            </a:r>
          </a:p>
        </p:txBody>
      </p:sp>
      <p:pic>
        <p:nvPicPr>
          <p:cNvPr id="6" name="תמונה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213" y="17463"/>
            <a:ext cx="1236663" cy="148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4" name="Picture 2"/>
          <p:cNvPicPr>
            <a:picLocks noChangeAspect="1" noChangeArrowheads="1"/>
          </p:cNvPicPr>
          <p:nvPr/>
        </p:nvPicPr>
        <p:blipFill>
          <a:blip r:embed="rId4" cstate="print"/>
          <a:srcRect/>
          <a:stretch>
            <a:fillRect/>
          </a:stretch>
        </p:blipFill>
        <p:spPr bwMode="auto">
          <a:xfrm>
            <a:off x="500034" y="1285860"/>
            <a:ext cx="3409906" cy="2531252"/>
          </a:xfrm>
          <a:prstGeom prst="rect">
            <a:avLst/>
          </a:prstGeom>
          <a:noFill/>
          <a:ln w="9525">
            <a:noFill/>
            <a:miter lim="800000"/>
            <a:headEnd/>
            <a:tailEnd/>
          </a:ln>
          <a:effectLst/>
        </p:spPr>
      </p:pic>
    </p:spTree>
    <p:extLst>
      <p:ext uri="{BB962C8B-B14F-4D97-AF65-F5344CB8AC3E}">
        <p14:creationId xmlns:p14="http://schemas.microsoft.com/office/powerpoint/2010/main" val="26830967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פרויקט טיפול פסולת - דיה</a:t>
            </a:r>
          </a:p>
        </p:txBody>
      </p:sp>
      <p:sp>
        <p:nvSpPr>
          <p:cNvPr id="3" name="מציין מיקום תוכן 2"/>
          <p:cNvSpPr>
            <a:spLocks noGrp="1"/>
          </p:cNvSpPr>
          <p:nvPr>
            <p:ph idx="1"/>
          </p:nvPr>
        </p:nvSpPr>
        <p:spPr>
          <a:xfrm>
            <a:off x="346726" y="1449913"/>
            <a:ext cx="8545754" cy="4571375"/>
          </a:xfrm>
        </p:spPr>
        <p:txBody>
          <a:bodyPr>
            <a:noAutofit/>
          </a:bodyPr>
          <a:lstStyle/>
          <a:p>
            <a:pPr>
              <a:lnSpc>
                <a:spcPct val="150000"/>
              </a:lnSpc>
              <a:spcBef>
                <a:spcPts val="0"/>
              </a:spcBef>
            </a:pPr>
            <a:r>
              <a:rPr lang="he-IL" sz="1800" dirty="0">
                <a:latin typeface="Arial" panose="020B0604020202020204" pitchFamily="34" charset="0"/>
                <a:cs typeface="Arial" panose="020B0604020202020204" pitchFamily="34" charset="0"/>
              </a:rPr>
              <a:t>תכולה - הקמת מתקן לטיפול בפסולת אורגנית עירונית ממוינת, פסולת חקלאית ופסולת ביתית מעורבת - של המועצה.</a:t>
            </a:r>
          </a:p>
          <a:p>
            <a:pPr>
              <a:lnSpc>
                <a:spcPct val="150000"/>
              </a:lnSpc>
              <a:spcBef>
                <a:spcPts val="0"/>
              </a:spcBef>
            </a:pPr>
            <a:r>
              <a:rPr lang="he-IL" sz="1800" dirty="0">
                <a:latin typeface="Arial" panose="020B0604020202020204" pitchFamily="34" charset="0"/>
                <a:cs typeface="Arial" panose="020B0604020202020204" pitchFamily="34" charset="0"/>
              </a:rPr>
              <a:t>הפרויקט נתמך ע"י הקרן לשמירת הניקיון של משרד להגנת הסביבה, ללא תמיכה זו אין התכנות לפרויקט.</a:t>
            </a:r>
          </a:p>
          <a:p>
            <a:pPr>
              <a:lnSpc>
                <a:spcPct val="150000"/>
              </a:lnSpc>
              <a:spcBef>
                <a:spcPts val="0"/>
              </a:spcBef>
            </a:pPr>
            <a:r>
              <a:rPr lang="he-IL" sz="1800" u="sng" dirty="0">
                <a:latin typeface="Arial" panose="020B0604020202020204" pitchFamily="34" charset="0"/>
                <a:cs typeface="Arial" panose="020B0604020202020204" pitchFamily="34" charset="0"/>
              </a:rPr>
              <a:t>תמיכה בעלות הקמה </a:t>
            </a:r>
            <a:r>
              <a:rPr lang="he-IL" sz="1800" dirty="0">
                <a:latin typeface="Arial" panose="020B0604020202020204" pitchFamily="34" charset="0"/>
                <a:cs typeface="Arial" panose="020B0604020202020204" pitchFamily="34" charset="0"/>
              </a:rPr>
              <a:t>- 100 מיליון ₪ מתוך כ 250 מיליון ₪ עלות כוללת.</a:t>
            </a:r>
          </a:p>
          <a:p>
            <a:pPr>
              <a:lnSpc>
                <a:spcPct val="150000"/>
              </a:lnSpc>
              <a:spcBef>
                <a:spcPts val="0"/>
              </a:spcBef>
            </a:pPr>
            <a:r>
              <a:rPr lang="he-IL" sz="1800" u="sng" dirty="0">
                <a:latin typeface="Arial" panose="020B0604020202020204" pitchFamily="34" charset="0"/>
                <a:cs typeface="Arial" panose="020B0604020202020204" pitchFamily="34" charset="0"/>
              </a:rPr>
              <a:t>תמיכה בעלויות שוטפות </a:t>
            </a:r>
            <a:r>
              <a:rPr lang="he-IL" sz="1800" dirty="0">
                <a:latin typeface="Arial" panose="020B0604020202020204" pitchFamily="34" charset="0"/>
                <a:cs typeface="Arial" panose="020B0604020202020204" pitchFamily="34" charset="0"/>
              </a:rPr>
              <a:t>- 50 ₪ לטון, סה"כ 60 מיליון ₪ לאורך 7 השנים הראשונות.</a:t>
            </a:r>
          </a:p>
          <a:p>
            <a:pPr>
              <a:spcAft>
                <a:spcPts val="600"/>
              </a:spcAft>
            </a:pPr>
            <a:endParaRPr lang="he-IL" sz="2000" dirty="0"/>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2</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Tree>
    <p:extLst>
      <p:ext uri="{BB962C8B-B14F-4D97-AF65-F5344CB8AC3E}">
        <p14:creationId xmlns:p14="http://schemas.microsoft.com/office/powerpoint/2010/main" val="40533593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הקרן לשמירת ניקיון</a:t>
            </a:r>
          </a:p>
        </p:txBody>
      </p:sp>
      <p:sp>
        <p:nvSpPr>
          <p:cNvPr id="3" name="מציין מיקום תוכן 2"/>
          <p:cNvSpPr>
            <a:spLocks noGrp="1"/>
          </p:cNvSpPr>
          <p:nvPr>
            <p:ph idx="1"/>
          </p:nvPr>
        </p:nvSpPr>
        <p:spPr>
          <a:xfrm>
            <a:off x="299123" y="1449343"/>
            <a:ext cx="8545754" cy="4571375"/>
          </a:xfrm>
        </p:spPr>
        <p:txBody>
          <a:bodyPr>
            <a:noAutofit/>
          </a:bodyPr>
          <a:lstStyle/>
          <a:p>
            <a:pPr>
              <a:lnSpc>
                <a:spcPct val="150000"/>
              </a:lnSpc>
              <a:spcBef>
                <a:spcPts val="0"/>
              </a:spcBef>
            </a:pPr>
            <a:r>
              <a:rPr lang="he-IL" sz="1800" dirty="0">
                <a:latin typeface="Arial" panose="020B0604020202020204" pitchFamily="34" charset="0"/>
                <a:cs typeface="Arial" panose="020B0604020202020204" pitchFamily="34" charset="0"/>
              </a:rPr>
              <a:t>הקרן לשמירת הניקיון הוקמה מתוקף סעיף 10 בחוק שמירת הניקיון התשמ"ד-1984 ונועדה לרכז אמצעים כספיים לשמירה על איכות הסביבה.</a:t>
            </a:r>
          </a:p>
          <a:p>
            <a:pPr>
              <a:lnSpc>
                <a:spcPct val="150000"/>
              </a:lnSpc>
              <a:spcBef>
                <a:spcPts val="0"/>
              </a:spcBef>
            </a:pPr>
            <a:r>
              <a:rPr lang="he-IL" sz="1800" dirty="0">
                <a:latin typeface="Arial" panose="020B0604020202020204" pitchFamily="34" charset="0"/>
                <a:cs typeface="Arial" panose="020B0604020202020204" pitchFamily="34" charset="0"/>
              </a:rPr>
              <a:t>חברי הנהלת הקרן מתמנים על ידי השר להגנת הסביבה לפי תקנה 2 בתקנות שמירת הניקיון (קרן לשמירת הניקיון), התשמ"ו-1986.</a:t>
            </a:r>
          </a:p>
          <a:p>
            <a:pPr marL="0" indent="0" algn="r">
              <a:lnSpc>
                <a:spcPct val="150000"/>
              </a:lnSpc>
              <a:spcBef>
                <a:spcPts val="0"/>
              </a:spcBef>
              <a:buNone/>
            </a:pPr>
            <a:r>
              <a:rPr lang="he-IL" sz="1800" u="sng" dirty="0">
                <a:latin typeface="Arial" panose="020B0604020202020204" pitchFamily="34" charset="0"/>
                <a:cs typeface="Arial" panose="020B0604020202020204" pitchFamily="34" charset="0"/>
              </a:rPr>
              <a:t>הנהלת הקרן:</a:t>
            </a:r>
          </a:p>
          <a:p>
            <a:pPr algn="r">
              <a:lnSpc>
                <a:spcPct val="150000"/>
              </a:lnSpc>
              <a:spcBef>
                <a:spcPts val="0"/>
              </a:spcBef>
              <a:buFont typeface="Arial" panose="020B0604020202020204" pitchFamily="34" charset="0"/>
              <a:buChar char="•"/>
            </a:pPr>
            <a:r>
              <a:rPr lang="he-IL" sz="1800" dirty="0">
                <a:latin typeface="Arial" panose="020B0604020202020204" pitchFamily="34" charset="0"/>
                <a:cs typeface="Arial" panose="020B0604020202020204" pitchFamily="34" charset="0"/>
              </a:rPr>
              <a:t>מנכ"ל המשרד להגנת הסביבה ושני נציגים נוספים</a:t>
            </a:r>
          </a:p>
          <a:p>
            <a:pPr algn="r">
              <a:lnSpc>
                <a:spcPct val="150000"/>
              </a:lnSpc>
              <a:spcBef>
                <a:spcPts val="0"/>
              </a:spcBef>
              <a:buFont typeface="Arial" panose="020B0604020202020204" pitchFamily="34" charset="0"/>
              <a:buChar char="•"/>
            </a:pPr>
            <a:r>
              <a:rPr lang="he-IL" sz="1800" dirty="0">
                <a:latin typeface="Arial" panose="020B0604020202020204" pitchFamily="34" charset="0"/>
                <a:cs typeface="Arial" panose="020B0604020202020204" pitchFamily="34" charset="0"/>
              </a:rPr>
              <a:t>נציגים ממשרד האוצר</a:t>
            </a:r>
          </a:p>
          <a:p>
            <a:pPr algn="r">
              <a:lnSpc>
                <a:spcPct val="150000"/>
              </a:lnSpc>
              <a:spcBef>
                <a:spcPts val="0"/>
              </a:spcBef>
              <a:buFont typeface="Arial" panose="020B0604020202020204" pitchFamily="34" charset="0"/>
              <a:buChar char="•"/>
            </a:pPr>
            <a:r>
              <a:rPr lang="he-IL" sz="1800" dirty="0">
                <a:latin typeface="Arial" panose="020B0604020202020204" pitchFamily="34" charset="0"/>
                <a:cs typeface="Arial" panose="020B0604020202020204" pitchFamily="34" charset="0"/>
              </a:rPr>
              <a:t>2 נציגי ציבור</a:t>
            </a:r>
          </a:p>
          <a:p>
            <a:pPr>
              <a:spcAft>
                <a:spcPts val="600"/>
              </a:spcAft>
            </a:pPr>
            <a:endParaRPr lang="he-IL" sz="2200" dirty="0">
              <a:latin typeface="Arial" panose="020B0604020202020204" pitchFamily="34" charset="0"/>
              <a:cs typeface="Arial" panose="020B0604020202020204" pitchFamily="34" charset="0"/>
            </a:endParaRPr>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3</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
        <p:nvSpPr>
          <p:cNvPr id="7" name="תיבת טקסט 6">
            <a:extLst>
              <a:ext uri="{FF2B5EF4-FFF2-40B4-BE49-F238E27FC236}">
                <a16:creationId xmlns:a16="http://schemas.microsoft.com/office/drawing/2014/main" id="{EF1546E1-B11C-4190-8AF9-79B7291ADA8F}"/>
              </a:ext>
            </a:extLst>
          </p:cNvPr>
          <p:cNvSpPr txBox="1"/>
          <p:nvPr/>
        </p:nvSpPr>
        <p:spPr>
          <a:xfrm>
            <a:off x="623159" y="5038755"/>
            <a:ext cx="7992888" cy="646331"/>
          </a:xfrm>
          <a:prstGeom prst="rect">
            <a:avLst/>
          </a:prstGeom>
          <a:noFill/>
        </p:spPr>
        <p:txBody>
          <a:bodyPr wrap="square" rtlCol="1">
            <a:spAutoFit/>
          </a:bodyPr>
          <a:lstStyle/>
          <a:p>
            <a:r>
              <a:rPr lang="en-US" dirty="0">
                <a:hlinkClick r:id="rId3"/>
              </a:rPr>
              <a:t>https://www.gov.il/he/departments/guides/maintenance_of_cleanliness_fund</a:t>
            </a:r>
            <a:endParaRPr lang="en-US" dirty="0"/>
          </a:p>
          <a:p>
            <a:endParaRPr lang="he-IL" dirty="0"/>
          </a:p>
        </p:txBody>
      </p:sp>
    </p:spTree>
    <p:extLst>
      <p:ext uri="{BB962C8B-B14F-4D97-AF65-F5344CB8AC3E}">
        <p14:creationId xmlns:p14="http://schemas.microsoft.com/office/powerpoint/2010/main" val="5629741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אינטרס השותפים בפרויקט</a:t>
            </a:r>
          </a:p>
        </p:txBody>
      </p:sp>
      <p:sp>
        <p:nvSpPr>
          <p:cNvPr id="3" name="מציין מיקום תוכן 2"/>
          <p:cNvSpPr>
            <a:spLocks noGrp="1"/>
          </p:cNvSpPr>
          <p:nvPr>
            <p:ph idx="1"/>
          </p:nvPr>
        </p:nvSpPr>
        <p:spPr>
          <a:xfrm>
            <a:off x="299123" y="1449343"/>
            <a:ext cx="8545754" cy="4571375"/>
          </a:xfrm>
        </p:spPr>
        <p:txBody>
          <a:bodyPr>
            <a:noAutofit/>
          </a:bodyPr>
          <a:lstStyle/>
          <a:p>
            <a:pPr>
              <a:lnSpc>
                <a:spcPct val="150000"/>
              </a:lnSpc>
              <a:spcAft>
                <a:spcPts val="600"/>
              </a:spcAft>
            </a:pPr>
            <a:r>
              <a:rPr lang="he-IL" sz="1800" dirty="0">
                <a:latin typeface="Arial" panose="020B0604020202020204" pitchFamily="34" charset="0"/>
                <a:cs typeface="Arial" panose="020B0604020202020204" pitchFamily="34" charset="0"/>
              </a:rPr>
              <a:t>הקרן לשמירת הניקיון – מקסום תועלת השקעתה לפרויקט סביבתי, יציב שמכוון את התנהגות הציבור בכלל המדינה.</a:t>
            </a:r>
          </a:p>
          <a:p>
            <a:pPr>
              <a:lnSpc>
                <a:spcPct val="150000"/>
              </a:lnSpc>
              <a:spcBef>
                <a:spcPts val="0"/>
              </a:spcBef>
            </a:pPr>
            <a:r>
              <a:rPr lang="he-IL" sz="1800" dirty="0">
                <a:latin typeface="Arial" panose="020B0604020202020204" pitchFamily="34" charset="0"/>
                <a:cs typeface="Arial" panose="020B0604020202020204" pitchFamily="34" charset="0"/>
              </a:rPr>
              <a:t>המועצה אזורית אשכול – מקסום השקעתה לפרויקט סביבתי, יציב שמניב הכנסות ורווח למועצה.</a:t>
            </a:r>
          </a:p>
          <a:p>
            <a:r>
              <a:rPr lang="he-IL" sz="1800" dirty="0">
                <a:latin typeface="Arial" panose="020B0604020202020204" pitchFamily="34" charset="0"/>
                <a:cs typeface="Arial" panose="020B0604020202020204" pitchFamily="34" charset="0"/>
              </a:rPr>
              <a:t>הקבלן/הזכיין – מקסום תועלת השקעתו לפרויקט, יציב שמניב הכנסות ורווח לבעליו.</a:t>
            </a:r>
          </a:p>
          <a:p>
            <a:r>
              <a:rPr lang="he-IL" sz="1800" dirty="0">
                <a:latin typeface="Arial" panose="020B0604020202020204" pitchFamily="34" charset="0"/>
                <a:cs typeface="Arial" panose="020B0604020202020204" pitchFamily="34" charset="0"/>
              </a:rPr>
              <a:t>משרד הפנים – הבטחת פרויקט יציב, שמניב הכנסות ורווח למועצה.  </a:t>
            </a:r>
          </a:p>
          <a:p>
            <a:pPr>
              <a:spcAft>
                <a:spcPts val="600"/>
              </a:spcAft>
            </a:pPr>
            <a:endParaRPr lang="he-IL" sz="2200" dirty="0">
              <a:latin typeface="Arial" panose="020B0604020202020204" pitchFamily="34" charset="0"/>
              <a:cs typeface="Arial" panose="020B0604020202020204" pitchFamily="34" charset="0"/>
            </a:endParaRPr>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4</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Tree>
    <p:extLst>
      <p:ext uri="{BB962C8B-B14F-4D97-AF65-F5344CB8AC3E}">
        <p14:creationId xmlns:p14="http://schemas.microsoft.com/office/powerpoint/2010/main" val="22292367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הליך אישור התמיכה</a:t>
            </a:r>
          </a:p>
        </p:txBody>
      </p:sp>
      <p:sp>
        <p:nvSpPr>
          <p:cNvPr id="3" name="מציין מיקום תוכן 2"/>
          <p:cNvSpPr>
            <a:spLocks noGrp="1"/>
          </p:cNvSpPr>
          <p:nvPr>
            <p:ph idx="1"/>
          </p:nvPr>
        </p:nvSpPr>
        <p:spPr>
          <a:xfrm>
            <a:off x="346726" y="1449913"/>
            <a:ext cx="8545754" cy="4571375"/>
          </a:xfrm>
        </p:spPr>
        <p:txBody>
          <a:bodyPr>
            <a:noAutofit/>
          </a:bodyPr>
          <a:lstStyle/>
          <a:p>
            <a:pPr>
              <a:lnSpc>
                <a:spcPct val="150000"/>
              </a:lnSpc>
              <a:spcBef>
                <a:spcPts val="0"/>
              </a:spcBef>
            </a:pPr>
            <a:r>
              <a:rPr lang="he-IL" sz="1800" dirty="0">
                <a:latin typeface="Arial" panose="020B0604020202020204" pitchFamily="34" charset="0"/>
                <a:cs typeface="Arial" panose="020B0604020202020204" pitchFamily="34" charset="0"/>
              </a:rPr>
              <a:t>לאחר חודשים ארוכים של מו"מ עם הנהלת הקרן, אושר מתווה התמיכה להקמה ולתפעול השוטף ועמדת המועצה התקבלה.</a:t>
            </a:r>
          </a:p>
          <a:p>
            <a:pPr lvl="1">
              <a:lnSpc>
                <a:spcPct val="150000"/>
              </a:lnSpc>
              <a:spcBef>
                <a:spcPts val="0"/>
              </a:spcBef>
              <a:buFont typeface="Wingdings" panose="05000000000000000000" pitchFamily="2" charset="2"/>
              <a:buChar char="Ø"/>
            </a:pPr>
            <a:r>
              <a:rPr lang="he-IL" sz="1800" dirty="0">
                <a:latin typeface="Arial" panose="020B0604020202020204" pitchFamily="34" charset="0"/>
                <a:cs typeface="Arial" panose="020B0604020202020204" pitchFamily="34" charset="0"/>
              </a:rPr>
              <a:t>עמדת הקרן - 50 ₪ לטון, </a:t>
            </a:r>
            <a:r>
              <a:rPr lang="he-IL" sz="1800" u="sng" dirty="0">
                <a:latin typeface="Arial" panose="020B0604020202020204" pitchFamily="34" charset="0"/>
                <a:cs typeface="Arial" panose="020B0604020202020204" pitchFamily="34" charset="0"/>
              </a:rPr>
              <a:t>עד</a:t>
            </a:r>
            <a:r>
              <a:rPr lang="he-IL" sz="1800" dirty="0">
                <a:latin typeface="Arial" panose="020B0604020202020204" pitchFamily="34" charset="0"/>
                <a:cs typeface="Arial" panose="020B0604020202020204" pitchFamily="34" charset="0"/>
              </a:rPr>
              <a:t> 150,000 טון בשנה למשך </a:t>
            </a:r>
            <a:r>
              <a:rPr lang="he-IL" sz="1800" u="sng" dirty="0">
                <a:latin typeface="Arial" panose="020B0604020202020204" pitchFamily="34" charset="0"/>
                <a:cs typeface="Arial" panose="020B0604020202020204" pitchFamily="34" charset="0"/>
              </a:rPr>
              <a:t>5</a:t>
            </a:r>
            <a:r>
              <a:rPr lang="he-IL" sz="1800" dirty="0">
                <a:latin typeface="Arial" panose="020B0604020202020204" pitchFamily="34" charset="0"/>
                <a:cs typeface="Arial" panose="020B0604020202020204" pitchFamily="34" charset="0"/>
              </a:rPr>
              <a:t> שנים, סה"כ </a:t>
            </a:r>
            <a:r>
              <a:rPr lang="he-IL" sz="1800" u="sng" dirty="0">
                <a:latin typeface="Arial" panose="020B0604020202020204" pitchFamily="34" charset="0"/>
                <a:cs typeface="Arial" panose="020B0604020202020204" pitchFamily="34" charset="0"/>
              </a:rPr>
              <a:t>37.5</a:t>
            </a:r>
            <a:r>
              <a:rPr lang="he-IL" sz="1800" dirty="0">
                <a:latin typeface="Arial" panose="020B0604020202020204" pitchFamily="34" charset="0"/>
                <a:cs typeface="Arial" panose="020B0604020202020204" pitchFamily="34" charset="0"/>
              </a:rPr>
              <a:t> מיליון ₪</a:t>
            </a:r>
          </a:p>
          <a:p>
            <a:pPr lvl="1">
              <a:lnSpc>
                <a:spcPct val="150000"/>
              </a:lnSpc>
              <a:spcBef>
                <a:spcPts val="0"/>
              </a:spcBef>
              <a:buFont typeface="Wingdings" panose="05000000000000000000" pitchFamily="2" charset="2"/>
              <a:buChar char="Ø"/>
            </a:pPr>
            <a:r>
              <a:rPr lang="he-IL" sz="1800" dirty="0">
                <a:latin typeface="Arial" panose="020B0604020202020204" pitchFamily="34" charset="0"/>
                <a:cs typeface="Arial" panose="020B0604020202020204" pitchFamily="34" charset="0"/>
              </a:rPr>
              <a:t>עמדת המועצה - 50 ₪ לטון </a:t>
            </a:r>
            <a:r>
              <a:rPr lang="he-IL" sz="1800" u="sng" dirty="0">
                <a:latin typeface="Arial" panose="020B0604020202020204" pitchFamily="34" charset="0"/>
                <a:cs typeface="Arial" panose="020B0604020202020204" pitchFamily="34" charset="0"/>
              </a:rPr>
              <a:t>ללא הגבלת </a:t>
            </a:r>
            <a:r>
              <a:rPr lang="he-IL" sz="1800" dirty="0">
                <a:latin typeface="Arial" panose="020B0604020202020204" pitchFamily="34" charset="0"/>
                <a:cs typeface="Arial" panose="020B0604020202020204" pitchFamily="34" charset="0"/>
              </a:rPr>
              <a:t>150,000 טון בשנה למשך </a:t>
            </a:r>
            <a:r>
              <a:rPr lang="he-IL" sz="1800" u="sng" dirty="0">
                <a:latin typeface="Arial" panose="020B0604020202020204" pitchFamily="34" charset="0"/>
                <a:cs typeface="Arial" panose="020B0604020202020204" pitchFamily="34" charset="0"/>
              </a:rPr>
              <a:t>7</a:t>
            </a:r>
            <a:r>
              <a:rPr lang="he-IL" sz="1800" dirty="0">
                <a:latin typeface="Arial" panose="020B0604020202020204" pitchFamily="34" charset="0"/>
                <a:cs typeface="Arial" panose="020B0604020202020204" pitchFamily="34" charset="0"/>
              </a:rPr>
              <a:t> שנים, סה"כ </a:t>
            </a:r>
            <a:r>
              <a:rPr lang="he-IL" sz="1800" u="sng" dirty="0">
                <a:latin typeface="Arial" panose="020B0604020202020204" pitchFamily="34" charset="0"/>
                <a:cs typeface="Arial" panose="020B0604020202020204" pitchFamily="34" charset="0"/>
              </a:rPr>
              <a:t>60</a:t>
            </a:r>
            <a:r>
              <a:rPr lang="he-IL" sz="1800" dirty="0">
                <a:latin typeface="Arial" panose="020B0604020202020204" pitchFamily="34" charset="0"/>
                <a:cs typeface="Arial" panose="020B0604020202020204" pitchFamily="34" charset="0"/>
              </a:rPr>
              <a:t> מיליון ₪</a:t>
            </a:r>
          </a:p>
          <a:p>
            <a:pPr>
              <a:lnSpc>
                <a:spcPct val="150000"/>
              </a:lnSpc>
              <a:spcBef>
                <a:spcPts val="0"/>
              </a:spcBef>
            </a:pPr>
            <a:r>
              <a:rPr lang="he-IL" sz="1800" dirty="0">
                <a:latin typeface="Arial" panose="020B0604020202020204" pitchFamily="34" charset="0"/>
                <a:cs typeface="Arial" panose="020B0604020202020204" pitchFamily="34" charset="0"/>
              </a:rPr>
              <a:t>בחודש </a:t>
            </a:r>
            <a:r>
              <a:rPr lang="he-IL" sz="1800" u="sng" dirty="0">
                <a:latin typeface="Arial" panose="020B0604020202020204" pitchFamily="34" charset="0"/>
                <a:cs typeface="Arial" panose="020B0604020202020204" pitchFamily="34" charset="0"/>
              </a:rPr>
              <a:t>ספטמבר</a:t>
            </a:r>
            <a:r>
              <a:rPr lang="he-IL" sz="1800" dirty="0">
                <a:latin typeface="Arial" panose="020B0604020202020204" pitchFamily="34" charset="0"/>
                <a:cs typeface="Arial" panose="020B0604020202020204" pitchFamily="34" charset="0"/>
              </a:rPr>
              <a:t> נשלח למועצה, נוסח כתב ההתחייבות שדורשת הקרן כתנאי למתן תמיכתה ולהבטחת היעדים של הקרן בפרויקט.</a:t>
            </a:r>
          </a:p>
          <a:p>
            <a:pPr>
              <a:spcAft>
                <a:spcPts val="600"/>
              </a:spcAft>
            </a:pPr>
            <a:endParaRPr lang="he-IL" sz="2000" dirty="0"/>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5</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Tree>
    <p:extLst>
      <p:ext uri="{BB962C8B-B14F-4D97-AF65-F5344CB8AC3E}">
        <p14:creationId xmlns:p14="http://schemas.microsoft.com/office/powerpoint/2010/main" val="4790182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נוסח כתב ההתחייבות </a:t>
            </a:r>
            <a:r>
              <a:rPr lang="he-IL" sz="4000" b="1" u="sng" dirty="0">
                <a:solidFill>
                  <a:srgbClr val="0070C0"/>
                </a:solidFill>
              </a:rPr>
              <a:t>הקודם</a:t>
            </a:r>
          </a:p>
        </p:txBody>
      </p:sp>
      <p:sp>
        <p:nvSpPr>
          <p:cNvPr id="3" name="מציין מיקום תוכן 2"/>
          <p:cNvSpPr>
            <a:spLocks noGrp="1"/>
          </p:cNvSpPr>
          <p:nvPr>
            <p:ph idx="1"/>
          </p:nvPr>
        </p:nvSpPr>
        <p:spPr>
          <a:xfrm>
            <a:off x="346726" y="1449913"/>
            <a:ext cx="8545754" cy="4771910"/>
          </a:xfrm>
        </p:spPr>
        <p:txBody>
          <a:bodyPr>
            <a:noAutofit/>
          </a:bodyPr>
          <a:lstStyle/>
          <a:p>
            <a:pPr marL="342900" lvl="0" indent="-342900" algn="just" rtl="1">
              <a:lnSpc>
                <a:spcPct val="150000"/>
              </a:lnSpc>
              <a:spcBef>
                <a:spcPts val="0"/>
              </a:spcBef>
              <a:buFont typeface="+mj-lt"/>
              <a:buAutoNum type="arabicPeriod"/>
            </a:pPr>
            <a:r>
              <a:rPr lang="he-IL" sz="1800" dirty="0">
                <a:effectLst/>
                <a:latin typeface="Times New Roman" panose="02020603050405020304" pitchFamily="18" charset="0"/>
                <a:ea typeface="Times New Roman" panose="02020603050405020304" pitchFamily="18" charset="0"/>
              </a:rPr>
              <a:t>להעמיד רשת ביטחון בהיקף של 30 מיליון ₪, </a:t>
            </a:r>
            <a:r>
              <a:rPr lang="he-IL" sz="1800" u="sng" dirty="0">
                <a:effectLst/>
                <a:latin typeface="Times New Roman" panose="02020603050405020304" pitchFamily="18" charset="0"/>
                <a:ea typeface="Times New Roman" panose="02020603050405020304" pitchFamily="18" charset="0"/>
              </a:rPr>
              <a:t>למשך 20 שנים </a:t>
            </a:r>
            <a:r>
              <a:rPr lang="he-IL" sz="1800" dirty="0">
                <a:effectLst/>
                <a:latin typeface="Times New Roman" panose="02020603050405020304" pitchFamily="18" charset="0"/>
                <a:ea typeface="Times New Roman" panose="02020603050405020304" pitchFamily="18" charset="0"/>
              </a:rPr>
              <a:t>מיום הפעלת המתקן. רשת הביטחון תשמש לצורך הבטחת הקמתו והפעלתו של המתקן, והבטחת יכולתו לקלוט פסולת אורגנית ממקור ביתי ולהבטיח את רווחיות הקבלן או טענות כספיות אחרות של הקבלן  לצורך כך </a:t>
            </a:r>
            <a:r>
              <a:rPr lang="he-IL" sz="1800" u="sng" dirty="0">
                <a:effectLst/>
                <a:latin typeface="Times New Roman" panose="02020603050405020304" pitchFamily="18" charset="0"/>
                <a:ea typeface="Times New Roman" panose="02020603050405020304" pitchFamily="18" charset="0"/>
              </a:rPr>
              <a:t>יופרשו מידי שנה </a:t>
            </a:r>
            <a:r>
              <a:rPr lang="he-IL" sz="1800" dirty="0">
                <a:effectLst/>
                <a:latin typeface="Times New Roman" panose="02020603050405020304" pitchFamily="18" charset="0"/>
                <a:ea typeface="Times New Roman" panose="02020603050405020304" pitchFamily="18" charset="0"/>
              </a:rPr>
              <a:t>מיום הפעלת המתקן, ולמשך עשר (10) השנים  הראשונות להפעלתו, </a:t>
            </a:r>
            <a:r>
              <a:rPr lang="he-IL" sz="1800" u="sng" dirty="0">
                <a:effectLst/>
                <a:latin typeface="Times New Roman" panose="02020603050405020304" pitchFamily="18" charset="0"/>
                <a:ea typeface="Times New Roman" panose="02020603050405020304" pitchFamily="18" charset="0"/>
              </a:rPr>
              <a:t>שלושה (3) מיליון ₪ מידי שנה </a:t>
            </a:r>
            <a:r>
              <a:rPr lang="he-IL" sz="1800" dirty="0">
                <a:effectLst/>
                <a:latin typeface="Times New Roman" panose="02020603050405020304" pitchFamily="18" charset="0"/>
                <a:ea typeface="Times New Roman" panose="02020603050405020304" pitchFamily="18" charset="0"/>
              </a:rPr>
              <a:t> אשר ישמרו בחשבון ייעודי לפי הפירוט להלן:</a:t>
            </a:r>
            <a:endParaRPr lang="en-US" sz="1800" dirty="0">
              <a:effectLst/>
              <a:latin typeface="Times New Roman" panose="02020603050405020304" pitchFamily="18" charset="0"/>
              <a:ea typeface="Times New Roman" panose="02020603050405020304" pitchFamily="18" charset="0"/>
            </a:endParaRPr>
          </a:p>
          <a:p>
            <a:pPr marL="342900" lvl="0" indent="-342900" algn="just" rtl="1">
              <a:lnSpc>
                <a:spcPct val="150000"/>
              </a:lnSpc>
              <a:spcBef>
                <a:spcPts val="0"/>
              </a:spcBef>
              <a:buFont typeface="Symbol" panose="05050102010706020507" pitchFamily="18" charset="2"/>
              <a:buChar char=""/>
            </a:pPr>
            <a:r>
              <a:rPr lang="he-IL" sz="1800" dirty="0">
                <a:effectLst/>
                <a:latin typeface="Times New Roman" panose="02020603050405020304" pitchFamily="18" charset="0"/>
                <a:ea typeface="Times New Roman" panose="02020603050405020304" pitchFamily="18" charset="0"/>
              </a:rPr>
              <a:t>בחמש השנים הראשונות מיום הפעלת המפעל (שנים 1-5) </a:t>
            </a:r>
            <a:r>
              <a:rPr lang="he-IL" sz="1800" u="sng" dirty="0">
                <a:effectLst/>
                <a:latin typeface="Times New Roman" panose="02020603050405020304" pitchFamily="18" charset="0"/>
                <a:ea typeface="Times New Roman" panose="02020603050405020304" pitchFamily="18" charset="0"/>
              </a:rPr>
              <a:t>יגרע המשרד 3 מיליון ש"ח לשנה מהתשלומים המיועדים לתמיכה בתפעול וישמרם אצלו. </a:t>
            </a:r>
            <a:endParaRPr lang="en-US" sz="1800" u="sng" dirty="0">
              <a:effectLst/>
              <a:latin typeface="Times New Roman" panose="02020603050405020304" pitchFamily="18" charset="0"/>
              <a:ea typeface="Times New Roman" panose="02020603050405020304" pitchFamily="18" charset="0"/>
            </a:endParaRPr>
          </a:p>
          <a:p>
            <a:pPr marL="342900" lvl="0" indent="-342900" algn="just" rtl="1">
              <a:lnSpc>
                <a:spcPct val="150000"/>
              </a:lnSpc>
              <a:spcBef>
                <a:spcPts val="0"/>
              </a:spcBef>
              <a:buFont typeface="Symbol" panose="05050102010706020507" pitchFamily="18" charset="2"/>
              <a:buChar char=""/>
            </a:pPr>
            <a:r>
              <a:rPr lang="he-IL" sz="1800" dirty="0">
                <a:effectLst/>
                <a:latin typeface="Times New Roman" panose="02020603050405020304" pitchFamily="18" charset="0"/>
                <a:ea typeface="Times New Roman" panose="02020603050405020304" pitchFamily="18" charset="0"/>
              </a:rPr>
              <a:t>בחמש השנים הבאות (שנים 5-10) </a:t>
            </a:r>
            <a:r>
              <a:rPr lang="he-IL" sz="1800" u="sng" dirty="0">
                <a:effectLst/>
                <a:latin typeface="Times New Roman" panose="02020603050405020304" pitchFamily="18" charset="0"/>
                <a:ea typeface="Times New Roman" panose="02020603050405020304" pitchFamily="18" charset="0"/>
              </a:rPr>
              <a:t>תשמור המועצה 3 מיליון שח לשנה בחשבון נפרד</a:t>
            </a:r>
            <a:r>
              <a:rPr lang="he-IL" sz="1800"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342900" lvl="0" indent="-342900" algn="just" rtl="1">
              <a:lnSpc>
                <a:spcPct val="150000"/>
              </a:lnSpc>
              <a:spcBef>
                <a:spcPts val="0"/>
              </a:spcBef>
              <a:buFont typeface="Symbol" panose="05050102010706020507" pitchFamily="18" charset="2"/>
              <a:buChar char=""/>
            </a:pPr>
            <a:r>
              <a:rPr lang="he-IL" sz="1800" dirty="0">
                <a:effectLst/>
                <a:latin typeface="Times New Roman" panose="02020603050405020304" pitchFamily="18" charset="0"/>
                <a:ea typeface="Times New Roman" panose="02020603050405020304" pitchFamily="18" charset="0"/>
              </a:rPr>
              <a:t>רשת הבטחון תשמר למשך 20 שנים מיום תחילת פעילות המפעל. </a:t>
            </a:r>
            <a:endParaRPr lang="en-US" sz="1800" dirty="0">
              <a:effectLst/>
              <a:latin typeface="Times New Roman" panose="02020603050405020304" pitchFamily="18" charset="0"/>
              <a:ea typeface="Times New Roman" panose="02020603050405020304" pitchFamily="18" charset="0"/>
            </a:endParaRPr>
          </a:p>
          <a:p>
            <a:pPr marL="342900" lvl="0" indent="-342900" algn="just" rtl="1">
              <a:lnSpc>
                <a:spcPct val="150000"/>
              </a:lnSpc>
              <a:spcBef>
                <a:spcPts val="0"/>
              </a:spcBef>
              <a:buFont typeface="Symbol" panose="05050102010706020507" pitchFamily="18" charset="2"/>
              <a:buChar char=""/>
            </a:pPr>
            <a:r>
              <a:rPr lang="he-IL" sz="1800" dirty="0">
                <a:effectLst/>
                <a:latin typeface="Times New Roman" panose="02020603050405020304" pitchFamily="18" charset="0"/>
                <a:ea typeface="Times New Roman" panose="02020603050405020304" pitchFamily="18" charset="0"/>
              </a:rPr>
              <a:t>לאחר תקופה זו ישולמו 15 מיליון ש״ח מהמשרד למועצה. </a:t>
            </a:r>
            <a:endParaRPr lang="en-US" sz="1800" dirty="0">
              <a:effectLst/>
              <a:latin typeface="Times New Roman" panose="02020603050405020304" pitchFamily="18" charset="0"/>
              <a:ea typeface="Times New Roman" panose="02020603050405020304" pitchFamily="18" charset="0"/>
            </a:endParaRPr>
          </a:p>
          <a:p>
            <a:pPr>
              <a:spcAft>
                <a:spcPts val="600"/>
              </a:spcAft>
            </a:pPr>
            <a:endParaRPr lang="he-IL" sz="2000" dirty="0"/>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6</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Tree>
    <p:extLst>
      <p:ext uri="{BB962C8B-B14F-4D97-AF65-F5344CB8AC3E}">
        <p14:creationId xmlns:p14="http://schemas.microsoft.com/office/powerpoint/2010/main" val="36131738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הליך אישור התמיכה</a:t>
            </a:r>
          </a:p>
        </p:txBody>
      </p:sp>
      <p:sp>
        <p:nvSpPr>
          <p:cNvPr id="3" name="מציין מיקום תוכן 2"/>
          <p:cNvSpPr>
            <a:spLocks noGrp="1"/>
          </p:cNvSpPr>
          <p:nvPr>
            <p:ph idx="1"/>
          </p:nvPr>
        </p:nvSpPr>
        <p:spPr>
          <a:xfrm>
            <a:off x="346726" y="1449913"/>
            <a:ext cx="8545754" cy="4771910"/>
          </a:xfrm>
        </p:spPr>
        <p:txBody>
          <a:bodyPr>
            <a:noAutofit/>
          </a:bodyPr>
          <a:lstStyle/>
          <a:p>
            <a:pPr>
              <a:lnSpc>
                <a:spcPct val="150000"/>
              </a:lnSpc>
              <a:spcBef>
                <a:spcPts val="0"/>
              </a:spcBef>
            </a:pPr>
            <a:r>
              <a:rPr lang="he-IL" sz="1800" dirty="0">
                <a:latin typeface="Arial" panose="020B0604020202020204" pitchFamily="34" charset="0"/>
              </a:rPr>
              <a:t>לאחר שבועות של מו"מ עם הנהלת הקרן, הוסכם להוריד את סעיף "הפרשת כספים לרשת ביטחון, בתמורה דרשה הקרן חתימת המועצה על ערבות.</a:t>
            </a:r>
          </a:p>
          <a:p>
            <a:pPr>
              <a:lnSpc>
                <a:spcPct val="150000"/>
              </a:lnSpc>
              <a:spcBef>
                <a:spcPts val="0"/>
              </a:spcBef>
            </a:pPr>
            <a:r>
              <a:rPr lang="he-IL" sz="1800" dirty="0">
                <a:latin typeface="Arial" panose="020B0604020202020204" pitchFamily="34" charset="0"/>
              </a:rPr>
              <a:t>בחודש </a:t>
            </a:r>
            <a:r>
              <a:rPr lang="he-IL" sz="1800" u="sng" dirty="0">
                <a:latin typeface="Arial" panose="020B0604020202020204" pitchFamily="34" charset="0"/>
              </a:rPr>
              <a:t>אוקטובר</a:t>
            </a:r>
            <a:r>
              <a:rPr lang="he-IL" sz="1800" dirty="0">
                <a:latin typeface="Arial" panose="020B0604020202020204" pitchFamily="34" charset="0"/>
              </a:rPr>
              <a:t> אישרה הנהלת הקרן את התמיכה.</a:t>
            </a:r>
          </a:p>
          <a:p>
            <a:pPr marL="0" lvl="0" indent="0" algn="just" rtl="1">
              <a:lnSpc>
                <a:spcPct val="150000"/>
              </a:lnSpc>
              <a:spcBef>
                <a:spcPts val="0"/>
              </a:spcBef>
              <a:buNone/>
            </a:pPr>
            <a:r>
              <a:rPr lang="he-IL" sz="1800" dirty="0">
                <a:effectLst/>
                <a:latin typeface="Times New Roman" panose="02020603050405020304" pitchFamily="18" charset="0"/>
                <a:ea typeface="Times New Roman" panose="02020603050405020304" pitchFamily="18" charset="0"/>
              </a:rPr>
              <a:t>"להמציא </a:t>
            </a:r>
            <a:r>
              <a:rPr lang="he-IL" sz="1800" u="sng" dirty="0">
                <a:effectLst/>
                <a:latin typeface="Times New Roman" panose="02020603050405020304" pitchFamily="18" charset="0"/>
                <a:ea typeface="Times New Roman" panose="02020603050405020304" pitchFamily="18" charset="0"/>
              </a:rPr>
              <a:t>ערבות בנקאית בלתי מותנית לטובת המשרד </a:t>
            </a:r>
            <a:r>
              <a:rPr lang="he-IL" sz="1800" dirty="0">
                <a:effectLst/>
                <a:latin typeface="Times New Roman" panose="02020603050405020304" pitchFamily="18" charset="0"/>
                <a:ea typeface="Times New Roman" panose="02020603050405020304" pitchFamily="18" charset="0"/>
              </a:rPr>
              <a:t>בהתאם למפורט מטה: ההתחייבות לתמיכה בהקמת מתקן </a:t>
            </a:r>
            <a:r>
              <a:rPr lang="he-IL" sz="1800" u="sng" dirty="0">
                <a:effectLst/>
                <a:latin typeface="Times New Roman" panose="02020603050405020304" pitchFamily="18" charset="0"/>
                <a:ea typeface="Times New Roman" panose="02020603050405020304" pitchFamily="18" charset="0"/>
              </a:rPr>
              <a:t>ותשלום כלשהו (למעט התשלום האחרון) יינתן רק לאחר שהמבקש המציא ערבות בנקאית </a:t>
            </a:r>
            <a:r>
              <a:rPr lang="he-IL" sz="1800" dirty="0">
                <a:effectLst/>
                <a:latin typeface="Times New Roman" panose="02020603050405020304" pitchFamily="18" charset="0"/>
                <a:ea typeface="Times New Roman" panose="02020603050405020304" pitchFamily="18" charset="0"/>
              </a:rPr>
              <a:t>בלתי מותנית לטובת המשרד בסכום של </a:t>
            </a:r>
            <a:r>
              <a:rPr lang="he-IL" sz="1800" u="sng" dirty="0">
                <a:effectLst/>
                <a:latin typeface="Times New Roman" panose="02020603050405020304" pitchFamily="18" charset="0"/>
                <a:ea typeface="Times New Roman" panose="02020603050405020304" pitchFamily="18" charset="0"/>
              </a:rPr>
              <a:t>5% מסכום התמיכה </a:t>
            </a:r>
            <a:r>
              <a:rPr lang="he-IL" sz="1800" dirty="0">
                <a:effectLst/>
                <a:latin typeface="Times New Roman" panose="02020603050405020304" pitchFamily="18" charset="0"/>
                <a:ea typeface="Times New Roman" panose="02020603050405020304" pitchFamily="18" charset="0"/>
              </a:rPr>
              <a:t>בגין ההקמה שאושר, בהתאם למפורט בנוסח הערבות המצורף לכתב ההתחייבות. "</a:t>
            </a:r>
          </a:p>
          <a:p>
            <a:pPr marL="0" lvl="0" indent="0" algn="just" rtl="1">
              <a:lnSpc>
                <a:spcPct val="150000"/>
              </a:lnSpc>
              <a:spcBef>
                <a:spcPts val="0"/>
              </a:spcBef>
              <a:buNone/>
            </a:pPr>
            <a:r>
              <a:rPr lang="he-IL" sz="1800" dirty="0">
                <a:effectLst/>
                <a:ea typeface="Times New Roman" panose="02020603050405020304" pitchFamily="18" charset="0"/>
              </a:rPr>
              <a:t>"אבן דרך שלישית של תשלום התמיכה (ביצוע של 100% מהיקף עלויות התוכנית ...יינתן רק לאחר </a:t>
            </a:r>
            <a:r>
              <a:rPr lang="he-IL" sz="1800" u="sng" dirty="0">
                <a:effectLst/>
                <a:ea typeface="Times New Roman" panose="02020603050405020304" pitchFamily="18" charset="0"/>
              </a:rPr>
              <a:t>המצאת ערבות בנקאית </a:t>
            </a:r>
            <a:r>
              <a:rPr lang="he-IL" sz="1800" dirty="0">
                <a:effectLst/>
                <a:ea typeface="Times New Roman" panose="02020603050405020304" pitchFamily="18" charset="0"/>
              </a:rPr>
              <a:t>בלתי מותנית מוגדלת לטובת המשרד </a:t>
            </a:r>
            <a:r>
              <a:rPr lang="he-IL" sz="1800" u="sng" dirty="0">
                <a:effectLst/>
                <a:ea typeface="Times New Roman" panose="02020603050405020304" pitchFamily="18" charset="0"/>
              </a:rPr>
              <a:t>בסכום של 20 מלש"ח לתקופה של 20 (עשרים) שנים</a:t>
            </a:r>
            <a:r>
              <a:rPr lang="he-IL" sz="1800" dirty="0">
                <a:effectLst/>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spcAft>
                <a:spcPts val="600"/>
              </a:spcAft>
            </a:pPr>
            <a:endParaRPr lang="he-IL" sz="2000" dirty="0"/>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7</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Tree>
    <p:extLst>
      <p:ext uri="{BB962C8B-B14F-4D97-AF65-F5344CB8AC3E}">
        <p14:creationId xmlns:p14="http://schemas.microsoft.com/office/powerpoint/2010/main" val="33340052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695394" y="61644"/>
            <a:ext cx="5612910" cy="1125979"/>
          </a:xfrm>
        </p:spPr>
        <p:txBody>
          <a:bodyPr>
            <a:noAutofit/>
          </a:bodyPr>
          <a:lstStyle/>
          <a:p>
            <a:r>
              <a:rPr lang="he-IL" sz="4000" b="1" dirty="0">
                <a:solidFill>
                  <a:srgbClr val="0070C0"/>
                </a:solidFill>
              </a:rPr>
              <a:t>נוסח מוסכם לאישור התמיכה</a:t>
            </a:r>
          </a:p>
        </p:txBody>
      </p:sp>
      <p:sp>
        <p:nvSpPr>
          <p:cNvPr id="3" name="מציין מיקום תוכן 2"/>
          <p:cNvSpPr>
            <a:spLocks noGrp="1"/>
          </p:cNvSpPr>
          <p:nvPr>
            <p:ph idx="1"/>
          </p:nvPr>
        </p:nvSpPr>
        <p:spPr>
          <a:xfrm>
            <a:off x="346726" y="1449913"/>
            <a:ext cx="8545754" cy="4571375"/>
          </a:xfrm>
        </p:spPr>
        <p:txBody>
          <a:bodyPr>
            <a:noAutofit/>
          </a:bodyPr>
          <a:lstStyle/>
          <a:p>
            <a:pPr>
              <a:lnSpc>
                <a:spcPct val="150000"/>
              </a:lnSpc>
              <a:spcBef>
                <a:spcPts val="0"/>
              </a:spcBef>
            </a:pPr>
            <a:r>
              <a:rPr lang="he-IL" sz="1800" dirty="0">
                <a:latin typeface="Arial" panose="020B0604020202020204" pitchFamily="34" charset="0"/>
              </a:rPr>
              <a:t>לאחר שבועיים של מו"מ עם הנהלת הקרן, הוסכם להוריד את הדרישה ל"ערבות בנקאית" ולהמירה ל"הוראה בלתי חוזרת"</a:t>
            </a:r>
          </a:p>
          <a:p>
            <a:pPr marL="342900" lvl="0" indent="-342900" algn="just" rtl="1">
              <a:lnSpc>
                <a:spcPct val="150000"/>
              </a:lnSpc>
              <a:spcBef>
                <a:spcPts val="0"/>
              </a:spcBef>
              <a:buFont typeface="+mj-lt"/>
              <a:buAutoNum type="arabicPeriod"/>
            </a:pPr>
            <a:r>
              <a:rPr lang="he-IL" sz="1800" dirty="0">
                <a:effectLst/>
                <a:latin typeface="Times New Roman" panose="02020603050405020304" pitchFamily="18" charset="0"/>
                <a:ea typeface="Times New Roman" panose="02020603050405020304" pitchFamily="18" charset="0"/>
              </a:rPr>
              <a:t>"להעמיד </a:t>
            </a:r>
            <a:r>
              <a:rPr lang="he-IL" sz="1800" u="sng" dirty="0">
                <a:effectLst/>
                <a:latin typeface="Times New Roman" panose="02020603050405020304" pitchFamily="18" charset="0"/>
                <a:ea typeface="Times New Roman" panose="02020603050405020304" pitchFamily="18" charset="0"/>
              </a:rPr>
              <a:t>"ההוראה בלתי חוזרת" </a:t>
            </a:r>
            <a:r>
              <a:rPr lang="he-IL" sz="1800" dirty="0">
                <a:effectLst/>
                <a:latin typeface="Times New Roman" panose="02020603050405020304" pitchFamily="18" charset="0"/>
                <a:ea typeface="Times New Roman" panose="02020603050405020304" pitchFamily="18" charset="0"/>
              </a:rPr>
              <a:t>בהיקף של 20 מיליון ₪, למשך 20 (עשרים) שנים מיום הפעלת המתקן. "ההוראה בלתי חוזרת" תשמש לצורך הבטחת הקמתו והפעלתו של המתקן, והבטחת יכולתו לקלוט פסולת אורגנית ממקור ביתי ולהבטיח את רווחיות הקבלן או טענות כספיות אחרות של הקבלן.</a:t>
            </a:r>
            <a:endParaRPr lang="en-US" sz="1800" dirty="0">
              <a:effectLst/>
              <a:latin typeface="Times New Roman" panose="02020603050405020304" pitchFamily="18" charset="0"/>
              <a:ea typeface="Times New Roman" panose="02020603050405020304" pitchFamily="18" charset="0"/>
            </a:endParaRPr>
          </a:p>
          <a:p>
            <a:pPr marL="342900" lvl="0" indent="-342900" algn="just" rtl="1">
              <a:lnSpc>
                <a:spcPct val="150000"/>
              </a:lnSpc>
              <a:spcBef>
                <a:spcPts val="0"/>
              </a:spcBef>
              <a:buFont typeface="+mj-lt"/>
              <a:buAutoNum type="arabicPeriod"/>
            </a:pPr>
            <a:r>
              <a:rPr lang="he-IL" sz="1800" dirty="0">
                <a:effectLst/>
                <a:latin typeface="Times New Roman" panose="02020603050405020304" pitchFamily="18" charset="0"/>
                <a:ea typeface="Times New Roman" panose="02020603050405020304" pitchFamily="18" charset="0"/>
              </a:rPr>
              <a:t>המועצה מתחייבת להמשיך את פעילות המתקן למשך 20 (עשרים) שנים לפחות, לרבות ככל ויידרש:</a:t>
            </a:r>
            <a:endParaRPr lang="en-US" sz="1800" dirty="0">
              <a:effectLst/>
              <a:latin typeface="Times New Roman" panose="02020603050405020304" pitchFamily="18" charset="0"/>
              <a:ea typeface="Times New Roman" panose="02020603050405020304" pitchFamily="18" charset="0"/>
            </a:endParaRPr>
          </a:p>
          <a:p>
            <a:pPr lvl="0" algn="r" rtl="1">
              <a:lnSpc>
                <a:spcPct val="150000"/>
              </a:lnSpc>
              <a:spcBef>
                <a:spcPts val="0"/>
              </a:spcBef>
              <a:buFont typeface="+mj-cs"/>
              <a:buAutoNum type="hebrew2Minus"/>
            </a:pPr>
            <a:r>
              <a:rPr lang="he-IL" sz="1800" dirty="0">
                <a:effectLst/>
                <a:latin typeface="Times New Roman" panose="02020603050405020304" pitchFamily="18" charset="0"/>
                <a:ea typeface="Times New Roman" panose="02020603050405020304" pitchFamily="18" charset="0"/>
              </a:rPr>
              <a:t>העברת ההפעלה ליזם אחר.</a:t>
            </a:r>
            <a:endParaRPr lang="en-US" sz="1800" dirty="0">
              <a:effectLst/>
              <a:latin typeface="Times New Roman" panose="02020603050405020304" pitchFamily="18" charset="0"/>
              <a:ea typeface="Times New Roman" panose="02020603050405020304" pitchFamily="18" charset="0"/>
            </a:endParaRPr>
          </a:p>
          <a:p>
            <a:pPr lvl="0" algn="r" rtl="1">
              <a:lnSpc>
                <a:spcPct val="150000"/>
              </a:lnSpc>
              <a:spcBef>
                <a:spcPts val="0"/>
              </a:spcBef>
              <a:buFont typeface="+mj-cs"/>
              <a:buAutoNum type="hebrew2Minus"/>
            </a:pPr>
            <a:r>
              <a:rPr lang="he-IL" sz="1800" dirty="0">
                <a:effectLst/>
                <a:latin typeface="Times New Roman" panose="02020603050405020304" pitchFamily="18" charset="0"/>
                <a:ea typeface="Times New Roman" panose="02020603050405020304" pitchFamily="18" charset="0"/>
              </a:rPr>
              <a:t>המועצה תיכנס בנעלי היזם.</a:t>
            </a:r>
            <a:endParaRPr lang="en-US" sz="1800" dirty="0">
              <a:effectLst/>
              <a:latin typeface="Times New Roman" panose="02020603050405020304" pitchFamily="18" charset="0"/>
              <a:ea typeface="Times New Roman" panose="02020603050405020304" pitchFamily="18" charset="0"/>
            </a:endParaRPr>
          </a:p>
          <a:p>
            <a:pPr marL="0" indent="0" algn="just">
              <a:lnSpc>
                <a:spcPct val="150000"/>
              </a:lnSpc>
              <a:spcBef>
                <a:spcPts val="0"/>
              </a:spcBef>
              <a:buNone/>
            </a:pPr>
            <a:r>
              <a:rPr lang="he-IL" sz="1800" dirty="0">
                <a:latin typeface="Times New Roman" panose="02020603050405020304" pitchFamily="18" charset="0"/>
              </a:rPr>
              <a:t>בכל אחת מהאפשרויות מתחייבת המועצה להיקף טיפול מינימאלי של 120,000 טון פסולת אורגנית ממקור עירוני, בשנה."</a:t>
            </a:r>
            <a:endParaRPr lang="en-US" sz="1800" dirty="0">
              <a:latin typeface="Times New Roman" panose="02020603050405020304" pitchFamily="18" charset="0"/>
            </a:endParaRPr>
          </a:p>
          <a:p>
            <a:pPr marL="0" lvl="0" indent="0" algn="just" rtl="1">
              <a:lnSpc>
                <a:spcPct val="150000"/>
              </a:lnSpc>
              <a:buNone/>
            </a:pPr>
            <a:endParaRPr lang="he-IL" sz="1600" dirty="0">
              <a:effectLst/>
              <a:latin typeface="Times New Roman" panose="02020603050405020304" pitchFamily="18" charset="0"/>
              <a:ea typeface="Times New Roman" panose="02020603050405020304" pitchFamily="18" charset="0"/>
              <a:cs typeface="David" panose="020E0502060401010101" pitchFamily="34" charset="-79"/>
            </a:endParaRPr>
          </a:p>
          <a:p>
            <a:pPr>
              <a:spcAft>
                <a:spcPts val="600"/>
              </a:spcAft>
            </a:pPr>
            <a:endParaRPr lang="he-IL" sz="2000" dirty="0"/>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pPr/>
              <a:t>8</a:t>
            </a:fld>
            <a:endParaRPr lang="he-IL" dirty="0"/>
          </a:p>
        </p:txBody>
      </p:sp>
      <p:sp>
        <p:nvSpPr>
          <p:cNvPr id="6" name="מציין מיקום של כותרת תחתונה 5"/>
          <p:cNvSpPr>
            <a:spLocks noGrp="1"/>
          </p:cNvSpPr>
          <p:nvPr>
            <p:ph type="ftr" sz="quarter" idx="11"/>
          </p:nvPr>
        </p:nvSpPr>
        <p:spPr/>
        <p:txBody>
          <a:bodyPr/>
          <a:lstStyle/>
          <a:p>
            <a:r>
              <a:rPr lang="he-IL" dirty="0">
                <a:solidFill>
                  <a:schemeClr val="tx2"/>
                </a:solidFill>
              </a:rPr>
              <a:t>החברה הכלכלית לפיתוח אשכול </a:t>
            </a:r>
          </a:p>
        </p:txBody>
      </p:sp>
      <p:pic>
        <p:nvPicPr>
          <p:cNvPr id="9" name="Picture 2">
            <a:extLst>
              <a:ext uri="{FF2B5EF4-FFF2-40B4-BE49-F238E27FC236}">
                <a16:creationId xmlns:a16="http://schemas.microsoft.com/office/drawing/2014/main" id="{646A7B6B-C6AF-49E6-BEAE-7249C8991047}"/>
              </a:ext>
            </a:extLst>
          </p:cNvPr>
          <p:cNvPicPr>
            <a:picLocks noChangeAspect="1" noChangeArrowheads="1"/>
          </p:cNvPicPr>
          <p:nvPr/>
        </p:nvPicPr>
        <p:blipFill>
          <a:blip r:embed="rId2" cstate="print"/>
          <a:srcRect/>
          <a:stretch>
            <a:fillRect/>
          </a:stretch>
        </p:blipFill>
        <p:spPr bwMode="auto">
          <a:xfrm>
            <a:off x="143584" y="170206"/>
            <a:ext cx="1551810" cy="1151944"/>
          </a:xfrm>
          <a:prstGeom prst="rect">
            <a:avLst/>
          </a:prstGeom>
          <a:noFill/>
          <a:ln w="9525">
            <a:noFill/>
            <a:miter lim="800000"/>
            <a:headEnd/>
            <a:tailEnd/>
          </a:ln>
          <a:effectLst/>
        </p:spPr>
      </p:pic>
    </p:spTree>
    <p:extLst>
      <p:ext uri="{BB962C8B-B14F-4D97-AF65-F5344CB8AC3E}">
        <p14:creationId xmlns:p14="http://schemas.microsoft.com/office/powerpoint/2010/main" val="10263220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285852" y="44624"/>
            <a:ext cx="7715304" cy="1470025"/>
          </a:xfrm>
        </p:spPr>
        <p:txBody>
          <a:bodyPr>
            <a:normAutofit/>
          </a:bodyPr>
          <a:lstStyle/>
          <a:p>
            <a:r>
              <a:rPr lang="he-IL" sz="4800" b="1" dirty="0">
                <a:solidFill>
                  <a:srgbClr val="0070C0"/>
                </a:solidFill>
              </a:rPr>
              <a:t>תודה רבה על שיתוף הפעולה</a:t>
            </a:r>
          </a:p>
        </p:txBody>
      </p:sp>
      <p:pic>
        <p:nvPicPr>
          <p:cNvPr id="3074" name="Picture 2"/>
          <p:cNvPicPr>
            <a:picLocks noChangeAspect="1" noChangeArrowheads="1"/>
          </p:cNvPicPr>
          <p:nvPr/>
        </p:nvPicPr>
        <p:blipFill>
          <a:blip r:embed="rId2" cstate="print"/>
          <a:srcRect/>
          <a:stretch>
            <a:fillRect/>
          </a:stretch>
        </p:blipFill>
        <p:spPr bwMode="auto">
          <a:xfrm>
            <a:off x="285720" y="1200401"/>
            <a:ext cx="8501122" cy="5568159"/>
          </a:xfrm>
          <a:prstGeom prst="rect">
            <a:avLst/>
          </a:prstGeom>
          <a:noFill/>
          <a:ln w="9525">
            <a:noFill/>
            <a:miter lim="800000"/>
            <a:headEnd/>
            <a:tailEnd/>
          </a:ln>
          <a:effectLst/>
        </p:spPr>
      </p:pic>
    </p:spTree>
    <p:extLst>
      <p:ext uri="{BB962C8B-B14F-4D97-AF65-F5344CB8AC3E}">
        <p14:creationId xmlns:p14="http://schemas.microsoft.com/office/powerpoint/2010/main" val="26830967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ערכת נושא של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64068</TotalTime>
  <Words>746</Words>
  <Application>Microsoft Office PowerPoint</Application>
  <PresentationFormat>‫הצגה על המסך (4:3)</PresentationFormat>
  <Paragraphs>59</Paragraphs>
  <Slides>9</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9</vt:i4>
      </vt:variant>
    </vt:vector>
  </HeadingPairs>
  <TitlesOfParts>
    <vt:vector size="15" baseType="lpstr">
      <vt:lpstr>Arial</vt:lpstr>
      <vt:lpstr>Calibri</vt:lpstr>
      <vt:lpstr>Symbol</vt:lpstr>
      <vt:lpstr>Times New Roman</vt:lpstr>
      <vt:lpstr>Wingdings</vt:lpstr>
      <vt:lpstr>ערכת נושא של Office</vt:lpstr>
      <vt:lpstr>פרויקט הקמת מתקן טיפול בפסולת בדיה  </vt:lpstr>
      <vt:lpstr>פרויקט טיפול פסולת - דיה</vt:lpstr>
      <vt:lpstr>הקרן לשמירת ניקיון</vt:lpstr>
      <vt:lpstr>אינטרס השותפים בפרויקט</vt:lpstr>
      <vt:lpstr>הליך אישור התמיכה</vt:lpstr>
      <vt:lpstr>נוסח כתב ההתחייבות הקודם</vt:lpstr>
      <vt:lpstr>הליך אישור התמיכה</vt:lpstr>
      <vt:lpstr>נוסח מוסכם לאישור התמיכה</vt:lpstr>
      <vt:lpstr>תודה רבה על שיתוף הפעולה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חברה כלכלית</dc:title>
  <dc:creator>מיכל עוזיהו</dc:creator>
  <cp:lastModifiedBy>ניר ים</cp:lastModifiedBy>
  <cp:revision>792</cp:revision>
  <cp:lastPrinted>2020-09-13T12:13:32Z</cp:lastPrinted>
  <dcterms:created xsi:type="dcterms:W3CDTF">2016-11-10T17:33:01Z</dcterms:created>
  <dcterms:modified xsi:type="dcterms:W3CDTF">2021-11-22T08:15:39Z</dcterms:modified>
</cp:coreProperties>
</file>